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TLWG Typewriter" charset="1" panose="02000603000000000000"/>
      <p:regular r:id="rId7"/>
    </p:embeddedFont>
    <p:embeddedFont>
      <p:font typeface="ABeeZee" charset="1" panose="02000000000000000000"/>
      <p:regular r:id="rId8"/>
    </p:embeddedFont>
    <p:embeddedFont>
      <p:font typeface="ABeeZee Bold" charset="1" panose="020000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7999">
            <a:off x="-56453" y="-310834"/>
            <a:ext cx="18400906" cy="5597668"/>
          </a:xfrm>
          <a:custGeom>
            <a:avLst/>
            <a:gdLst/>
            <a:ahLst/>
            <a:cxnLst/>
            <a:rect r="r" b="b" t="t" l="l"/>
            <a:pathLst>
              <a:path h="5597668" w="18400906">
                <a:moveTo>
                  <a:pt x="117613" y="0"/>
                </a:moveTo>
                <a:lnTo>
                  <a:pt x="18400906" y="414906"/>
                </a:lnTo>
                <a:lnTo>
                  <a:pt x="18283293" y="5597668"/>
                </a:lnTo>
                <a:lnTo>
                  <a:pt x="0" y="5182762"/>
                </a:lnTo>
                <a:lnTo>
                  <a:pt x="117613" y="0"/>
                </a:lnTo>
                <a:close/>
              </a:path>
            </a:pathLst>
          </a:custGeom>
          <a:blipFill>
            <a:blip r:embed="rId2"/>
            <a:stretch>
              <a:fillRect l="0" t="-80913" r="-8773" b="-2021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3318" y="1917513"/>
            <a:ext cx="7959898" cy="3756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248"/>
              </a:lnSpc>
            </a:pPr>
            <a:r>
              <a:rPr lang="en-US" sz="20892">
                <a:solidFill>
                  <a:srgbClr val="FFFFFF"/>
                </a:solidFill>
                <a:latin typeface="TLWG Typewriter"/>
                <a:ea typeface="TLWG Typewriter"/>
                <a:cs typeface="TLWG Typewriter"/>
                <a:sym typeface="TLWG Typewriter"/>
              </a:rPr>
              <a:t>tend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257192">
            <a:off x="4804762" y="546106"/>
            <a:ext cx="3581954" cy="2946157"/>
          </a:xfrm>
          <a:custGeom>
            <a:avLst/>
            <a:gdLst/>
            <a:ahLst/>
            <a:cxnLst/>
            <a:rect r="r" b="b" t="t" l="l"/>
            <a:pathLst>
              <a:path h="2946157" w="3581954">
                <a:moveTo>
                  <a:pt x="3581954" y="0"/>
                </a:moveTo>
                <a:lnTo>
                  <a:pt x="0" y="0"/>
                </a:lnTo>
                <a:lnTo>
                  <a:pt x="0" y="2946157"/>
                </a:lnTo>
                <a:lnTo>
                  <a:pt x="3581954" y="2946157"/>
                </a:lnTo>
                <a:lnTo>
                  <a:pt x="358195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5070523"/>
            <a:ext cx="7211670" cy="5477362"/>
            <a:chOff x="0" y="0"/>
            <a:chExt cx="1899370" cy="144259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99370" cy="1442597"/>
            </a:xfrm>
            <a:custGeom>
              <a:avLst/>
              <a:gdLst/>
              <a:ahLst/>
              <a:cxnLst/>
              <a:rect r="r" b="b" t="t" l="l"/>
              <a:pathLst>
                <a:path h="1442597" w="1899370">
                  <a:moveTo>
                    <a:pt x="0" y="0"/>
                  </a:moveTo>
                  <a:lnTo>
                    <a:pt x="1899370" y="0"/>
                  </a:lnTo>
                  <a:lnTo>
                    <a:pt x="1899370" y="1442597"/>
                  </a:lnTo>
                  <a:lnTo>
                    <a:pt x="0" y="1442597"/>
                  </a:lnTo>
                  <a:close/>
                </a:path>
              </a:pathLst>
            </a:custGeom>
            <a:solidFill>
              <a:srgbClr val="4B7C2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899370" cy="14806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38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854150" y="4521948"/>
            <a:ext cx="9433850" cy="862104"/>
            <a:chOff x="0" y="0"/>
            <a:chExt cx="2484635" cy="22705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84635" cy="227056"/>
            </a:xfrm>
            <a:custGeom>
              <a:avLst/>
              <a:gdLst/>
              <a:ahLst/>
              <a:cxnLst/>
              <a:rect r="r" b="b" t="t" l="l"/>
              <a:pathLst>
                <a:path h="227056" w="2484635">
                  <a:moveTo>
                    <a:pt x="0" y="0"/>
                  </a:moveTo>
                  <a:lnTo>
                    <a:pt x="2484635" y="0"/>
                  </a:lnTo>
                  <a:lnTo>
                    <a:pt x="2484635" y="227056"/>
                  </a:lnTo>
                  <a:lnTo>
                    <a:pt x="0" y="227056"/>
                  </a:lnTo>
                  <a:close/>
                </a:path>
              </a:pathLst>
            </a:custGeom>
            <a:solidFill>
              <a:srgbClr val="4B7C2A"/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0"/>
              <a:ext cx="2484635" cy="3223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18"/>
                </a:lnSpc>
              </a:pPr>
              <a:r>
                <a:rPr lang="en-US" sz="3370">
                  <a:solidFill>
                    <a:srgbClr val="FFFFFF"/>
                  </a:solidFill>
                  <a:latin typeface="TLWG Typewriter"/>
                  <a:ea typeface="TLWG Typewriter"/>
                  <a:cs typeface="TLWG Typewriter"/>
                  <a:sym typeface="TLWG Typewriter"/>
                </a:rPr>
                <a:t>Faith-informed Learning &amp; Community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3685653" y="6240265"/>
            <a:ext cx="3168716" cy="3168716"/>
          </a:xfrm>
          <a:custGeom>
            <a:avLst/>
            <a:gdLst/>
            <a:ahLst/>
            <a:cxnLst/>
            <a:rect r="r" b="b" t="t" l="l"/>
            <a:pathLst>
              <a:path h="3168716" w="3168716">
                <a:moveTo>
                  <a:pt x="0" y="0"/>
                </a:moveTo>
                <a:lnTo>
                  <a:pt x="3168716" y="0"/>
                </a:lnTo>
                <a:lnTo>
                  <a:pt x="3168716" y="3168716"/>
                </a:lnTo>
                <a:lnTo>
                  <a:pt x="0" y="31687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155926" y="4860973"/>
            <a:ext cx="4698443" cy="1379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90"/>
              </a:lnSpc>
            </a:pPr>
            <a:r>
              <a:rPr lang="en-US" sz="7707">
                <a:solidFill>
                  <a:srgbClr val="FFFFFF"/>
                </a:solidFill>
                <a:latin typeface="TLWG Typewriter"/>
                <a:ea typeface="TLWG Typewriter"/>
                <a:cs typeface="TLWG Typewriter"/>
                <a:sym typeface="TLWG Typewriter"/>
              </a:rPr>
              <a:t>festival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128407" y="152400"/>
            <a:ext cx="9869743" cy="1664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721"/>
              </a:lnSpc>
            </a:pPr>
            <a:r>
              <a:rPr lang="en-US" sz="11960">
                <a:solidFill>
                  <a:srgbClr val="FFFFFF"/>
                </a:solidFill>
                <a:latin typeface="TLWG Typewriter"/>
                <a:ea typeface="TLWG Typewriter"/>
                <a:cs typeface="TLWG Typewriter"/>
                <a:sym typeface="TLWG Typewriter"/>
              </a:rPr>
              <a:t>June 19-22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488828" y="5521575"/>
            <a:ext cx="5447789" cy="929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49"/>
              </a:lnSpc>
            </a:pPr>
            <a:r>
              <a:rPr lang="en-US" sz="5106">
                <a:solidFill>
                  <a:srgbClr val="4B7C2A"/>
                </a:solidFill>
                <a:latin typeface="TLWG Typewriter"/>
                <a:ea typeface="TLWG Typewriter"/>
                <a:cs typeface="TLWG Typewriter"/>
                <a:sym typeface="TLWG Typewriter"/>
              </a:rPr>
              <a:t>Weekend Themes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328497" y="6423989"/>
            <a:ext cx="3631006" cy="2984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14505" indent="-307252" lvl="1">
              <a:lnSpc>
                <a:spcPts val="3984"/>
              </a:lnSpc>
              <a:buFont typeface="Arial"/>
              <a:buChar char="•"/>
            </a:pPr>
            <a:r>
              <a:rPr lang="en-US" sz="2846">
                <a:solidFill>
                  <a:srgbClr val="4B7C2A"/>
                </a:solidFill>
                <a:latin typeface="ABeeZee"/>
                <a:ea typeface="ABeeZee"/>
                <a:cs typeface="ABeeZee"/>
                <a:sym typeface="ABeeZee"/>
              </a:rPr>
              <a:t>Self-care</a:t>
            </a:r>
          </a:p>
          <a:p>
            <a:pPr algn="l" marL="614505" indent="-307252" lvl="1">
              <a:lnSpc>
                <a:spcPts val="3984"/>
              </a:lnSpc>
              <a:buFont typeface="Arial"/>
              <a:buChar char="•"/>
            </a:pPr>
            <a:r>
              <a:rPr lang="en-US" sz="2846">
                <a:solidFill>
                  <a:srgbClr val="4B7C2A"/>
                </a:solidFill>
                <a:latin typeface="ABeeZee"/>
                <a:ea typeface="ABeeZee"/>
                <a:cs typeface="ABeeZee"/>
                <a:sym typeface="ABeeZee"/>
              </a:rPr>
              <a:t>Food &amp; Health</a:t>
            </a:r>
          </a:p>
          <a:p>
            <a:pPr algn="l" marL="614505" indent="-307252" lvl="1">
              <a:lnSpc>
                <a:spcPts val="3984"/>
              </a:lnSpc>
              <a:buFont typeface="Arial"/>
              <a:buChar char="•"/>
            </a:pPr>
            <a:r>
              <a:rPr lang="en-US" sz="2846">
                <a:solidFill>
                  <a:srgbClr val="4B7C2A"/>
                </a:solidFill>
                <a:latin typeface="ABeeZee"/>
                <a:ea typeface="ABeeZee"/>
                <a:cs typeface="ABeeZee"/>
                <a:sym typeface="ABeeZee"/>
              </a:rPr>
              <a:t>Arts &amp; Media </a:t>
            </a:r>
          </a:p>
          <a:p>
            <a:pPr algn="l" marL="614505" indent="-307252" lvl="1">
              <a:lnSpc>
                <a:spcPts val="3984"/>
              </a:lnSpc>
              <a:buFont typeface="Arial"/>
              <a:buChar char="•"/>
            </a:pPr>
            <a:r>
              <a:rPr lang="en-US" sz="2846">
                <a:solidFill>
                  <a:srgbClr val="4B7C2A"/>
                </a:solidFill>
                <a:latin typeface="ABeeZee"/>
                <a:ea typeface="ABeeZee"/>
                <a:cs typeface="ABeeZee"/>
                <a:sym typeface="ABeeZee"/>
              </a:rPr>
              <a:t>Environment</a:t>
            </a:r>
          </a:p>
          <a:p>
            <a:pPr algn="l" marL="614505" indent="-307252" lvl="1">
              <a:lnSpc>
                <a:spcPts val="3984"/>
              </a:lnSpc>
              <a:buFont typeface="Arial"/>
              <a:buChar char="•"/>
            </a:pPr>
            <a:r>
              <a:rPr lang="en-US" sz="2846">
                <a:solidFill>
                  <a:srgbClr val="4B7C2A"/>
                </a:solidFill>
                <a:latin typeface="ABeeZee"/>
                <a:ea typeface="ABeeZee"/>
                <a:cs typeface="ABeeZee"/>
                <a:sym typeface="ABeeZee"/>
              </a:rPr>
              <a:t>Music &amp; Dance</a:t>
            </a:r>
          </a:p>
          <a:p>
            <a:pPr algn="l" marL="614505" indent="-307252" lvl="1">
              <a:lnSpc>
                <a:spcPts val="3984"/>
              </a:lnSpc>
              <a:buFont typeface="Arial"/>
              <a:buChar char="•"/>
            </a:pPr>
            <a:r>
              <a:rPr lang="en-US" sz="2846">
                <a:solidFill>
                  <a:srgbClr val="4B7C2A"/>
                </a:solidFill>
                <a:latin typeface="ABeeZee"/>
                <a:ea typeface="ABeeZee"/>
                <a:cs typeface="ABeeZee"/>
                <a:sym typeface="ABeeZee"/>
              </a:rPr>
              <a:t>Spiritual Life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03318" y="7341003"/>
            <a:ext cx="3130032" cy="831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41"/>
              </a:lnSpc>
            </a:pPr>
            <a:r>
              <a:rPr lang="en-US" sz="4815">
                <a:solidFill>
                  <a:srgbClr val="FFFFFF"/>
                </a:solidFill>
                <a:latin typeface="ABeeZee Bold"/>
                <a:ea typeface="ABeeZee Bold"/>
                <a:cs typeface="ABeeZee Bold"/>
                <a:sym typeface="ABeeZee Bold"/>
              </a:rPr>
              <a:t>Register at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0" y="9391650"/>
            <a:ext cx="7211670" cy="714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4213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sequanota.com/tendfest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3571075" y="5529761"/>
            <a:ext cx="4716925" cy="1421008"/>
            <a:chOff x="0" y="0"/>
            <a:chExt cx="1242318" cy="37425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42318" cy="374257"/>
            </a:xfrm>
            <a:custGeom>
              <a:avLst/>
              <a:gdLst/>
              <a:ahLst/>
              <a:cxnLst/>
              <a:rect r="r" b="b" t="t" l="l"/>
              <a:pathLst>
                <a:path h="374257" w="1242318">
                  <a:moveTo>
                    <a:pt x="0" y="0"/>
                  </a:moveTo>
                  <a:lnTo>
                    <a:pt x="1242318" y="0"/>
                  </a:lnTo>
                  <a:lnTo>
                    <a:pt x="1242318" y="374257"/>
                  </a:lnTo>
                  <a:lnTo>
                    <a:pt x="0" y="374257"/>
                  </a:lnTo>
                  <a:close/>
                </a:path>
              </a:pathLst>
            </a:custGeom>
            <a:solidFill>
              <a:srgbClr val="4B7C2A"/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104775"/>
              <a:ext cx="1242318" cy="479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138"/>
                </a:lnSpc>
              </a:pPr>
              <a:r>
                <a:rPr lang="en-US" sz="3670">
                  <a:solidFill>
                    <a:srgbClr val="FFFFFF"/>
                  </a:solidFill>
                  <a:latin typeface="TLWG Typewriter"/>
                  <a:ea typeface="TLWG Typewriter"/>
                  <a:cs typeface="TLWG Typewriter"/>
                  <a:sym typeface="TLWG Typewriter"/>
                </a:rPr>
                <a:t>COST: </a:t>
              </a:r>
            </a:p>
            <a:p>
              <a:pPr algn="ctr">
                <a:lnSpc>
                  <a:spcPts val="5138"/>
                </a:lnSpc>
              </a:pPr>
              <a:r>
                <a:rPr lang="en-US" sz="3670">
                  <a:solidFill>
                    <a:srgbClr val="FFFFFF"/>
                  </a:solidFill>
                  <a:latin typeface="TLWG Typewriter"/>
                  <a:ea typeface="TLWG Typewriter"/>
                  <a:cs typeface="TLWG Typewriter"/>
                  <a:sym typeface="TLWG Typewriter"/>
                </a:rPr>
                <a:t>120 + housing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0941464" y="6850418"/>
            <a:ext cx="7346536" cy="3436582"/>
            <a:chOff x="0" y="0"/>
            <a:chExt cx="1635683" cy="76514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635683" cy="765144"/>
            </a:xfrm>
            <a:custGeom>
              <a:avLst/>
              <a:gdLst/>
              <a:ahLst/>
              <a:cxnLst/>
              <a:rect r="r" b="b" t="t" l="l"/>
              <a:pathLst>
                <a:path h="765144" w="1635683">
                  <a:moveTo>
                    <a:pt x="0" y="0"/>
                  </a:moveTo>
                  <a:lnTo>
                    <a:pt x="1635683" y="0"/>
                  </a:lnTo>
                  <a:lnTo>
                    <a:pt x="1635683" y="765144"/>
                  </a:lnTo>
                  <a:lnTo>
                    <a:pt x="0" y="765144"/>
                  </a:lnTo>
                  <a:close/>
                </a:path>
              </a:pathLst>
            </a:custGeom>
            <a:solidFill>
              <a:srgbClr val="FDF496"/>
            </a:solidFill>
            <a:ln w="114300" cap="sq">
              <a:solidFill>
                <a:srgbClr val="4B7C2A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104775"/>
              <a:ext cx="1635683" cy="869919"/>
            </a:xfrm>
            <a:prstGeom prst="rect">
              <a:avLst/>
            </a:prstGeom>
          </p:spPr>
          <p:txBody>
            <a:bodyPr anchor="ctr" rtlCol="false" tIns="60093" lIns="60093" bIns="60093" rIns="60093"/>
            <a:lstStyle/>
            <a:p>
              <a:pPr algn="ctr">
                <a:lnSpc>
                  <a:spcPts val="5138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1364928" y="7041380"/>
            <a:ext cx="6583908" cy="2910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3"/>
              </a:lnSpc>
            </a:pPr>
            <a:r>
              <a:rPr lang="en-US" sz="2773">
                <a:solidFill>
                  <a:srgbClr val="242E13"/>
                </a:solidFill>
                <a:latin typeface="TLWG Typewriter"/>
                <a:ea typeface="TLWG Typewriter"/>
                <a:cs typeface="TLWG Typewriter"/>
                <a:sym typeface="TLWG Typewriter"/>
              </a:rPr>
              <a:t>As the world changes, take this weekend to grow. Learn a new skill, make a new friend, find time to reflect &amp; rest. Tend to yourself so you can make a difference in the world.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DAGdJQ62HlM</dc:identifier>
  <dcterms:modified xsi:type="dcterms:W3CDTF">2011-08-01T06:04:30Z</dcterms:modified>
  <cp:revision>1</cp:revision>
  <dc:title>2025 Tend slide for congregations</dc:title>
</cp:coreProperties>
</file>